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4" r:id="rId2"/>
    <p:sldId id="309" r:id="rId3"/>
    <p:sldId id="273" r:id="rId4"/>
    <p:sldId id="338" r:id="rId5"/>
    <p:sldId id="410" r:id="rId6"/>
    <p:sldId id="411" r:id="rId7"/>
    <p:sldId id="405" r:id="rId8"/>
    <p:sldId id="265" r:id="rId9"/>
    <p:sldId id="408" r:id="rId10"/>
    <p:sldId id="412" r:id="rId11"/>
    <p:sldId id="392" r:id="rId12"/>
    <p:sldId id="292" r:id="rId13"/>
    <p:sldId id="297" r:id="rId14"/>
    <p:sldId id="413" r:id="rId15"/>
    <p:sldId id="378" r:id="rId16"/>
    <p:sldId id="394" r:id="rId17"/>
    <p:sldId id="293" r:id="rId18"/>
    <p:sldId id="300" r:id="rId19"/>
    <p:sldId id="414" r:id="rId20"/>
    <p:sldId id="415" r:id="rId21"/>
    <p:sldId id="291" r:id="rId22"/>
    <p:sldId id="258" r:id="rId23"/>
    <p:sldId id="282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  <a:srgbClr val="FF3399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3.emf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9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3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emf"/><Relationship Id="rId5" Type="http://schemas.openxmlformats.org/officeDocument/2006/relationships/slide" Target="slide17.xml"/><Relationship Id="rId4" Type="http://schemas.openxmlformats.org/officeDocument/2006/relationships/slide" Target="slide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6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7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slide" Target="slide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9.png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9.bin"/><Relationship Id="rId5" Type="http://schemas.openxmlformats.org/officeDocument/2006/relationships/slide" Target="slide17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643042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4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   比    例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比例的意义和基本性质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000232" y="3857628"/>
            <a:ext cx="49247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比例的基本性质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222864" y="719341"/>
            <a:ext cx="8819902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应用比例的基本性质，判断下面哪组中的两</a:t>
            </a:r>
            <a:endParaRPr lang="en-US" altLang="zh-CN" sz="3200" dirty="0" smtClean="0">
              <a:solidFill>
                <a:schemeClr val="tx1"/>
              </a:solidFill>
              <a:latin typeface="宋体" charset="-122"/>
              <a:ea typeface="宋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  个比可以组成比例。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6196" y="2423660"/>
            <a:ext cx="28082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:9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9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12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  <p:sp>
        <p:nvSpPr>
          <p:cNvPr id="4" name="矩形 27"/>
          <p:cNvSpPr>
            <a:spLocks noChangeArrowheads="1"/>
          </p:cNvSpPr>
          <p:nvPr/>
        </p:nvSpPr>
        <p:spPr bwMode="auto">
          <a:xfrm>
            <a:off x="4758228" y="2423660"/>
            <a:ext cx="40719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1.4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:2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28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40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7700" y="3280916"/>
            <a:ext cx="3571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6×12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9×9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6∶9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9∶12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不能组成比例。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5418" y="3280916"/>
            <a:ext cx="37770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4×40=2×28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所以可以组成比例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4∶2=28∶40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6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620713" y="642918"/>
          <a:ext cx="2832100" cy="1143000"/>
        </p:xfrm>
        <a:graphic>
          <a:graphicData uri="http://schemas.openxmlformats.org/presentationml/2006/ole">
            <p:oleObj spid="_x0000_s70657" name="Equation" r:id="rId6" imgW="977760" imgH="393480" progId="">
              <p:embed/>
            </p:oleObj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4610126" y="900113"/>
          <a:ext cx="3676650" cy="627062"/>
        </p:xfrm>
        <a:graphic>
          <a:graphicData uri="http://schemas.openxmlformats.org/presentationml/2006/ole">
            <p:oleObj spid="_x0000_s70658" name="Equation" r:id="rId7" imgW="1269720" imgH="215640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928662" y="341571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可以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组成比例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2" name="Object 4"/>
          <p:cNvGraphicFramePr>
            <a:graphicFrameLocks noChangeAspect="1"/>
          </p:cNvGraphicFramePr>
          <p:nvPr/>
        </p:nvGraphicFramePr>
        <p:xfrm>
          <a:off x="1141413" y="4357685"/>
          <a:ext cx="2205037" cy="1143000"/>
        </p:xfrm>
        <a:graphic>
          <a:graphicData uri="http://schemas.openxmlformats.org/presentationml/2006/ole">
            <p:oleObj spid="_x0000_s70659" name="Equation" r:id="rId8" imgW="761760" imgH="393480" progId="">
              <p:embed/>
            </p:oleObj>
          </a:graphicData>
        </a:graphic>
      </p:graphicFrame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1039804" y="2000231"/>
          <a:ext cx="2389188" cy="1143000"/>
        </p:xfrm>
        <a:graphic>
          <a:graphicData uri="http://schemas.openxmlformats.org/presentationml/2006/ole">
            <p:oleObj spid="_x0000_s70661" name="Equation" r:id="rId9" imgW="825480" imgH="393480" progId="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714908" y="2000240"/>
            <a:ext cx="4857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5×3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3×5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5∶1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7∶3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不能组成比例。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215470" cy="235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</a:rPr>
              <a:t>李叔叔承包了两块水稻田，面积分别是</a:t>
            </a:r>
            <a:r>
              <a:rPr lang="en-US" altLang="zh-CN" sz="3200" dirty="0" smtClean="0">
                <a:solidFill>
                  <a:schemeClr val="tx1"/>
                </a:solidFill>
              </a:rPr>
              <a:t>0.5</a:t>
            </a:r>
            <a:r>
              <a:rPr lang="zh-CN" altLang="en-US" sz="3200" dirty="0" smtClean="0">
                <a:solidFill>
                  <a:schemeClr val="tx1"/>
                </a:solidFill>
              </a:rPr>
              <a:t>公顷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</a:rPr>
              <a:t>0.8</a:t>
            </a:r>
            <a:r>
              <a:rPr lang="zh-CN" altLang="en-US" sz="3200" dirty="0" smtClean="0">
                <a:solidFill>
                  <a:schemeClr val="tx1"/>
                </a:solidFill>
              </a:rPr>
              <a:t>公顷。秋收时，两块水稻田的产量分别为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</a:rPr>
              <a:t>    3.75 t</a:t>
            </a:r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</a:rPr>
              <a:t>t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71438" y="3143248"/>
            <a:ext cx="892971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）两块水稻田的产量与面积之比，是否可以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比例？</a:t>
            </a:r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1617657" y="3929066"/>
          <a:ext cx="2168525" cy="1143000"/>
        </p:xfrm>
        <a:graphic>
          <a:graphicData uri="http://schemas.openxmlformats.org/presentationml/2006/ole">
            <p:oleObj spid="_x0000_s68609" name="Equation" r:id="rId3" imgW="749160" imgH="393480" progId="">
              <p:embed/>
            </p:oleObj>
          </a:graphicData>
        </a:graphic>
      </p:graphicFrame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5724128" y="3933056"/>
          <a:ext cx="2058988" cy="1143000"/>
        </p:xfrm>
        <a:graphic>
          <a:graphicData uri="http://schemas.openxmlformats.org/presentationml/2006/ole">
            <p:oleObj spid="_x0000_s68610" name="Equation" r:id="rId4" imgW="711000" imgH="393480" progId="">
              <p:embed/>
            </p:oleObj>
          </a:graphicData>
        </a:graphic>
      </p:graphicFrame>
      <p:sp>
        <p:nvSpPr>
          <p:cNvPr id="24" name="矩形 23"/>
          <p:cNvSpPr/>
          <p:nvPr/>
        </p:nvSpPr>
        <p:spPr>
          <a:xfrm>
            <a:off x="1714480" y="5286388"/>
            <a:ext cx="52293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能组成比例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:3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75∶6=0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5∶0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6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1044025"/>
            <a:ext cx="8929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）如果可以组成比例，指出比例的内项和外项。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1500166" y="1571612"/>
            <a:ext cx="585791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endParaRPr lang="en-US" altLang="zh-CN" sz="4000" b="0" u="sng" dirty="0">
              <a:solidFill>
                <a:srgbClr val="000000"/>
              </a:solidFill>
              <a:latin typeface="+mj-ea"/>
              <a:ea typeface="+mj-ea"/>
            </a:endParaRPr>
          </a:p>
          <a:p>
            <a:pPr eaLnBrk="0" hangingPunct="0">
              <a:buFontTx/>
              <a:buNone/>
            </a:pPr>
            <a:r>
              <a:rPr lang="en-US" altLang="zh-CN" sz="4000" dirty="0" smtClean="0">
                <a:solidFill>
                  <a:srgbClr val="000000"/>
                </a:solidFill>
                <a:latin typeface="+mj-ea"/>
                <a:ea typeface="+mj-ea"/>
              </a:rPr>
              <a:t>3.75 : </a:t>
            </a:r>
            <a:r>
              <a:rPr lang="en-US" altLang="zh-CN" sz="4000" dirty="0" smtClean="0">
                <a:solidFill>
                  <a:srgbClr val="FF0000"/>
                </a:solidFill>
                <a:latin typeface="+mj-ea"/>
                <a:ea typeface="+mj-ea"/>
              </a:rPr>
              <a:t>6 </a:t>
            </a:r>
            <a:r>
              <a:rPr lang="zh-CN" altLang="en-US" sz="4000" dirty="0" smtClean="0">
                <a:solidFill>
                  <a:srgbClr val="000000"/>
                </a:solidFill>
                <a:latin typeface="+mj-ea"/>
                <a:ea typeface="+mj-ea"/>
              </a:rPr>
              <a:t>＝ </a:t>
            </a:r>
            <a:r>
              <a:rPr lang="en-US" altLang="zh-CN" sz="4000" dirty="0" smtClean="0">
                <a:solidFill>
                  <a:srgbClr val="FF0000"/>
                </a:solidFill>
                <a:latin typeface="+mj-ea"/>
                <a:ea typeface="+mj-ea"/>
              </a:rPr>
              <a:t>0.5 </a:t>
            </a:r>
            <a:r>
              <a:rPr lang="en-US" altLang="zh-CN" sz="4000" dirty="0" smtClean="0">
                <a:solidFill>
                  <a:srgbClr val="000000"/>
                </a:solidFill>
                <a:latin typeface="+mj-ea"/>
                <a:ea typeface="+mj-ea"/>
              </a:rPr>
              <a:t>: 0.8</a:t>
            </a:r>
            <a:endParaRPr lang="en-US" altLang="zh-CN" sz="4000" dirty="0"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00430" y="2928934"/>
            <a:ext cx="215108" cy="642942"/>
            <a:chOff x="3071008" y="2358224"/>
            <a:chExt cx="215108" cy="642942"/>
          </a:xfrm>
        </p:grpSpPr>
        <p:cxnSp>
          <p:nvCxnSpPr>
            <p:cNvPr id="5" name="直接箭头连接符 4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071802" y="3000372"/>
              <a:ext cx="21431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5000628" y="2928934"/>
            <a:ext cx="214314" cy="642942"/>
            <a:chOff x="4071934" y="2357430"/>
            <a:chExt cx="214314" cy="642942"/>
          </a:xfrm>
        </p:grpSpPr>
        <p:cxnSp>
          <p:nvCxnSpPr>
            <p:cNvPr id="8" name="直接箭头连接符 7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071934" y="3000372"/>
              <a:ext cx="21431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3923787" y="314324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内项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71670" y="3000372"/>
            <a:ext cx="1571636" cy="1285884"/>
            <a:chOff x="3071008" y="2358224"/>
            <a:chExt cx="1179816" cy="642942"/>
          </a:xfrm>
        </p:grpSpPr>
        <p:cxnSp>
          <p:nvCxnSpPr>
            <p:cNvPr id="12" name="直接箭头连接符 11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071802" y="3000372"/>
              <a:ext cx="117902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5143504" y="3000372"/>
            <a:ext cx="1571636" cy="1285884"/>
            <a:chOff x="3500430" y="2357430"/>
            <a:chExt cx="785818" cy="642942"/>
          </a:xfrm>
        </p:grpSpPr>
        <p:cxnSp>
          <p:nvCxnSpPr>
            <p:cNvPr id="15" name="直接箭头连接符 14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500430" y="3000372"/>
              <a:ext cx="78581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3995225" y="398723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外项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539552" y="476672"/>
            <a:ext cx="648072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页练习八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小红说得对吗？</a:t>
            </a:r>
            <a:endParaRPr lang="en-US" altLang="zh-CN" sz="3200" b="1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5720" y="1428736"/>
            <a:ext cx="8358246" cy="2971800"/>
            <a:chOff x="642910" y="1714488"/>
            <a:chExt cx="8358246" cy="2971800"/>
          </a:xfrm>
        </p:grpSpPr>
        <p:pic>
          <p:nvPicPr>
            <p:cNvPr id="26629" name="Picture 5" descr="C:\Users\Administrator\Desktop\图片1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5852" y="1714488"/>
              <a:ext cx="6923087" cy="2971800"/>
            </a:xfrm>
            <a:prstGeom prst="rect">
              <a:avLst/>
            </a:prstGeom>
            <a:noFill/>
          </p:spPr>
        </p:pic>
        <p:grpSp>
          <p:nvGrpSpPr>
            <p:cNvPr id="9" name="组合 8"/>
            <p:cNvGrpSpPr/>
            <p:nvPr/>
          </p:nvGrpSpPr>
          <p:grpSpPr>
            <a:xfrm>
              <a:off x="6109018" y="3000372"/>
              <a:ext cx="2892138" cy="714380"/>
              <a:chOff x="4143372" y="4857760"/>
              <a:chExt cx="2892138" cy="714380"/>
            </a:xfrm>
          </p:grpSpPr>
          <p:sp>
            <p:nvSpPr>
              <p:cNvPr id="7" name="圆角矩形标注 6"/>
              <p:cNvSpPr/>
              <p:nvPr/>
            </p:nvSpPr>
            <p:spPr>
              <a:xfrm>
                <a:off x="4143372" y="4857760"/>
                <a:ext cx="2714612" cy="714380"/>
              </a:xfrm>
              <a:prstGeom prst="wedgeRoundRectCallout">
                <a:avLst>
                  <a:gd name="adj1" fmla="val -45962"/>
                  <a:gd name="adj2" fmla="val -75658"/>
                  <a:gd name="adj3" fmla="val 1666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143372" y="4929198"/>
                <a:ext cx="289213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tx1"/>
                    </a:solidFill>
                    <a:latin typeface="+mj-ea"/>
                    <a:ea typeface="+mj-ea"/>
                  </a:rPr>
                  <a:t>那</a:t>
                </a:r>
                <a:r>
                  <a:rPr lang="en-US" altLang="zh-CN" sz="2800" dirty="0" smtClean="0">
                    <a:solidFill>
                      <a:schemeClr val="tx1"/>
                    </a:solidFill>
                    <a:latin typeface="+mj-ea"/>
                    <a:ea typeface="+mj-ea"/>
                  </a:rPr>
                  <a:t>1</a:t>
                </a:r>
                <a:r>
                  <a:rPr lang="zh-CN" altLang="en-US" sz="2800" dirty="0" smtClean="0">
                    <a:solidFill>
                      <a:schemeClr val="tx1"/>
                    </a:solidFill>
                    <a:latin typeface="+mj-ea"/>
                    <a:ea typeface="+mj-ea"/>
                  </a:rPr>
                  <a:t>分钟跳</a:t>
                </a:r>
                <a:r>
                  <a:rPr lang="en-US" altLang="zh-CN" sz="2800" dirty="0" smtClean="0">
                    <a:solidFill>
                      <a:schemeClr val="tx1"/>
                    </a:solidFill>
                    <a:latin typeface="+mj-ea"/>
                    <a:ea typeface="+mj-ea"/>
                  </a:rPr>
                  <a:t>72</a:t>
                </a:r>
                <a:r>
                  <a:rPr lang="zh-CN" altLang="en-US" sz="2800" dirty="0" smtClean="0">
                    <a:solidFill>
                      <a:schemeClr val="tx1"/>
                    </a:solidFill>
                    <a:latin typeface="+mj-ea"/>
                    <a:ea typeface="+mj-ea"/>
                  </a:rPr>
                  <a:t>次。</a:t>
                </a:r>
                <a:endParaRPr lang="zh-CN" altLang="en-US" sz="2800" dirty="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42910" y="3214686"/>
              <a:ext cx="3794629" cy="714380"/>
              <a:chOff x="4143372" y="4857760"/>
              <a:chExt cx="3794629" cy="714380"/>
            </a:xfrm>
          </p:grpSpPr>
          <p:sp>
            <p:nvSpPr>
              <p:cNvPr id="11" name="圆角矩形标注 10"/>
              <p:cNvSpPr/>
              <p:nvPr/>
            </p:nvSpPr>
            <p:spPr>
              <a:xfrm>
                <a:off x="4143372" y="4857760"/>
                <a:ext cx="3786214" cy="714380"/>
              </a:xfrm>
              <a:prstGeom prst="wedgeRoundRectCallout">
                <a:avLst>
                  <a:gd name="adj1" fmla="val 44891"/>
                  <a:gd name="adj2" fmla="val -77690"/>
                  <a:gd name="adj3" fmla="val 1666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143372" y="4929198"/>
                <a:ext cx="379462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tx1"/>
                    </a:solidFill>
                    <a:latin typeface="+mj-ea"/>
                    <a:ea typeface="+mj-ea"/>
                  </a:rPr>
                  <a:t>我的心脏</a:t>
                </a:r>
                <a:r>
                  <a:rPr lang="en-US" altLang="zh-CN" sz="2800" dirty="0" smtClean="0">
                    <a:solidFill>
                      <a:schemeClr val="tx1"/>
                    </a:solidFill>
                    <a:latin typeface="+mj-ea"/>
                    <a:ea typeface="+mj-ea"/>
                  </a:rPr>
                  <a:t>45</a:t>
                </a:r>
                <a:r>
                  <a:rPr lang="zh-CN" altLang="en-US" sz="2800" dirty="0" smtClean="0">
                    <a:solidFill>
                      <a:schemeClr val="tx1"/>
                    </a:solidFill>
                    <a:latin typeface="+mj-ea"/>
                    <a:ea typeface="+mj-ea"/>
                  </a:rPr>
                  <a:t>秒跳</a:t>
                </a:r>
                <a:r>
                  <a:rPr lang="en-US" altLang="zh-CN" sz="2800" dirty="0" smtClean="0">
                    <a:solidFill>
                      <a:schemeClr val="tx1"/>
                    </a:solidFill>
                    <a:latin typeface="+mj-ea"/>
                    <a:ea typeface="+mj-ea"/>
                  </a:rPr>
                  <a:t>54</a:t>
                </a:r>
                <a:r>
                  <a:rPr lang="zh-CN" altLang="en-US" sz="2800" dirty="0" smtClean="0">
                    <a:solidFill>
                      <a:schemeClr val="tx1"/>
                    </a:solidFill>
                    <a:latin typeface="+mj-ea"/>
                    <a:ea typeface="+mj-ea"/>
                  </a:rPr>
                  <a:t>次。</a:t>
                </a:r>
                <a:endParaRPr lang="zh-CN" altLang="en-US" sz="2800" dirty="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072198" y="4000504"/>
              <a:ext cx="1071570" cy="642942"/>
              <a:chOff x="2857488" y="5143512"/>
              <a:chExt cx="1071570" cy="642942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857488" y="5143512"/>
                <a:ext cx="1071570" cy="642942"/>
              </a:xfrm>
              <a:prstGeom prst="roundRect">
                <a:avLst/>
              </a:prstGeom>
              <a:solidFill>
                <a:srgbClr val="FFFF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928926" y="5214950"/>
                <a:ext cx="9060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tx1"/>
                    </a:solidFill>
                    <a:latin typeface="+mj-ea"/>
                    <a:ea typeface="+mj-ea"/>
                  </a:rPr>
                  <a:t>小红</a:t>
                </a:r>
                <a:endParaRPr lang="zh-CN" altLang="en-US" sz="2800" dirty="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</p:grpSp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1071538" y="4357694"/>
          <a:ext cx="6910388" cy="1770062"/>
        </p:xfrm>
        <a:graphic>
          <a:graphicData uri="http://schemas.openxmlformats.org/presentationml/2006/ole">
            <p:oleObj spid="_x0000_s26630" name="Equation" r:id="rId4" imgW="2387520" imgH="609480" progId="">
              <p:embed/>
            </p:oleObj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288570" y="494394"/>
            <a:ext cx="86039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已知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24×3=8×9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，根据比例的基本性质，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你能写出比例吗？你能写几个？</a:t>
            </a:r>
            <a:endParaRPr lang="zh-CN" altLang="en-US" sz="32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3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071538" y="2000240"/>
            <a:ext cx="61436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能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24∶8=9∶3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24∶9=8∶3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3∶8=9∶24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3∶9=8∶24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8∶24=3∶9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9∶24=3∶8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8∶3=24∶9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9∶3=24∶8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109936" y="755993"/>
            <a:ext cx="3886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014" y="1517883"/>
            <a:ext cx="90724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=8∶9 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a×(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)=b×(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51454" y="1687555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2858373"/>
            <a:ext cx="9072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已知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=11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X,Y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均不为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)∶(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80280" y="1687555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86140" y="378619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14900" y="378619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6" name="Picture 2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2571744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9" grpId="0"/>
      <p:bldP spid="27" grpId="0"/>
      <p:bldP spid="10" grpId="0"/>
      <p:bldP spid="16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206829" y="828001"/>
            <a:ext cx="429316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判断题。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4282" y="1285860"/>
            <a:ext cx="878684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(1)0.4∶6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4∶10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能组成比例。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=2,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d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=2,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en-US" altLang="zh-CN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d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在比例中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两个外项的积减去两个内项的积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差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        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58082" y="164305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58082" y="262991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58082" y="46301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7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grpSp>
        <p:nvGrpSpPr>
          <p:cNvPr id="1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2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4282" y="714356"/>
            <a:ext cx="4305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根据比的性质填空。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4348" y="1428736"/>
            <a:ext cx="664373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(1)2∶7=14∶(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)∶14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(2)4∶5=20∶(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)∶20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57554" y="164305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66478" y="164305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57554" y="235743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14876" y="235743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5720" y="3214686"/>
            <a:ext cx="8858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根据比例的意义判断下面各组中的两个比是否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可以组成比例。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5786" y="4357694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(1)2∶5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8∶15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4∶2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4∶25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00100" y="514351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不能组成比例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00694" y="514351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能组成比例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755993"/>
            <a:ext cx="4297971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选择题。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4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5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pic>
        <p:nvPicPr>
          <p:cNvPr id="26" name="Picture 2" descr="C:\Users\Administrator\Desktop\QQ图片20160524104635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2571744"/>
            <a:ext cx="2876550" cy="2876550"/>
          </a:xfrm>
          <a:prstGeom prst="rect">
            <a:avLst/>
          </a:prstGeom>
          <a:noFill/>
        </p:spPr>
      </p:pic>
      <p:sp>
        <p:nvSpPr>
          <p:cNvPr id="21" name="矩形 20"/>
          <p:cNvSpPr/>
          <p:nvPr/>
        </p:nvSpPr>
        <p:spPr>
          <a:xfrm>
            <a:off x="382238" y="1484784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根据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3×12=4×9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写出比例正确的是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82950" name="Object 6"/>
          <p:cNvGraphicFramePr>
            <a:graphicFrameLocks noChangeAspect="1"/>
          </p:cNvGraphicFramePr>
          <p:nvPr/>
        </p:nvGraphicFramePr>
        <p:xfrm>
          <a:off x="520684" y="3000372"/>
          <a:ext cx="1765300" cy="1143000"/>
        </p:xfrm>
        <a:graphic>
          <a:graphicData uri="http://schemas.openxmlformats.org/presentationml/2006/ole">
            <p:oleObj spid="_x0000_s82950" name="Equation" r:id="rId6" imgW="609480" imgH="393480" progId="">
              <p:embed/>
            </p:oleObj>
          </a:graphicData>
        </a:graphic>
      </p:graphicFrame>
      <p:sp>
        <p:nvSpPr>
          <p:cNvPr id="23" name="矩形 22"/>
          <p:cNvSpPr/>
          <p:nvPr/>
        </p:nvSpPr>
        <p:spPr>
          <a:xfrm>
            <a:off x="500034" y="2285992"/>
            <a:ext cx="26100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A.12∶9=4∶3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0034" y="4357694"/>
            <a:ext cx="25923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C.3∶4=12∶9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9574" y="1484784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1" grpId="0"/>
      <p:bldP spid="23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859208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8∶15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如果前项加上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12,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要使比值不变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后项要加上多少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如果后项扩大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到原来的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要使比值不变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前项要加上多少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18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6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7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160618" y="3581395"/>
            <a:ext cx="4237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答：后项要加上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22.5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180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149506" y="5278455"/>
            <a:ext cx="3898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答：前项要加上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180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576293" y="2789233"/>
            <a:ext cx="18309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12=20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2998818" y="2789233"/>
            <a:ext cx="24721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8:15 = 20:37.5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6142068" y="2786058"/>
            <a:ext cx="25875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37.5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15=22.5</a:t>
            </a: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530256" y="4486292"/>
            <a:ext cx="18309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15×4=60</a:t>
            </a: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2952781" y="4486292"/>
            <a:ext cx="21900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8:15 = 32:60</a:t>
            </a: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6096031" y="4483117"/>
            <a:ext cx="18309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8=24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3" grpId="0"/>
      <p:bldP spid="14" grpId="0"/>
      <p:bldP spid="15" grpId="0"/>
      <p:bldP spid="19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-71470" y="629647"/>
            <a:ext cx="9286876" cy="219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在一个比例中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两个比的比值都是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已知左起第二项与第一项之差是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第三项和第四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项之和是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65,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写出这个比例。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3" name="AutoShape 9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559567" y="500050"/>
          <a:ext cx="441325" cy="1143000"/>
        </p:xfrm>
        <a:graphic>
          <a:graphicData uri="http://schemas.openxmlformats.org/presentationml/2006/ole">
            <p:oleObj spid="_x0000_s81921" name="Equation" r:id="rId6" imgW="152280" imgH="393480" progId="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714348" y="2928934"/>
            <a:ext cx="25717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第一项是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12,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第二项是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18,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第三项是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26,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第四项是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39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4643438" y="3857628"/>
            <a:ext cx="295275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12:18 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 26:39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53"/>
          <p:cNvSpPr/>
          <p:nvPr/>
        </p:nvSpPr>
        <p:spPr>
          <a:xfrm>
            <a:off x="500034" y="4071942"/>
            <a:ext cx="6786610" cy="214314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学 习 新 知</a:t>
              </a:r>
            </a:p>
          </p:txBody>
        </p:sp>
      </p:grpSp>
      <p:pic>
        <p:nvPicPr>
          <p:cNvPr id="25" name="Picture 29" descr="6B老师形象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714488"/>
            <a:ext cx="1945585" cy="226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9"/>
          <p:cNvGrpSpPr/>
          <p:nvPr/>
        </p:nvGrpSpPr>
        <p:grpSpPr>
          <a:xfrm>
            <a:off x="428596" y="785794"/>
            <a:ext cx="6340197" cy="714380"/>
            <a:chOff x="928662" y="928670"/>
            <a:chExt cx="6340197" cy="714380"/>
          </a:xfrm>
        </p:grpSpPr>
        <p:sp>
          <p:nvSpPr>
            <p:cNvPr id="11" name="圆角矩形 10"/>
            <p:cNvSpPr/>
            <p:nvPr/>
          </p:nvSpPr>
          <p:spPr>
            <a:xfrm>
              <a:off x="1000100" y="928670"/>
              <a:ext cx="6215106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28662" y="1000108"/>
              <a:ext cx="634019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表示两个比相等的式子叫做比例。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1530367" y="1071546"/>
            <a:ext cx="418464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endParaRPr lang="en-US" altLang="zh-CN" sz="4000" b="0" u="sng" dirty="0">
              <a:solidFill>
                <a:srgbClr val="000000"/>
              </a:solidFill>
              <a:latin typeface="+mj-ea"/>
              <a:ea typeface="+mj-ea"/>
            </a:endParaRPr>
          </a:p>
          <a:p>
            <a:pPr eaLnBrk="0" hangingPunct="0">
              <a:buFontTx/>
              <a:buNone/>
            </a:pPr>
            <a:r>
              <a:rPr lang="en-US" altLang="zh-CN" sz="4000" dirty="0">
                <a:solidFill>
                  <a:srgbClr val="000000"/>
                </a:solidFill>
                <a:latin typeface="+mj-ea"/>
                <a:ea typeface="+mj-ea"/>
              </a:rPr>
              <a:t>2.4:</a:t>
            </a:r>
            <a:r>
              <a:rPr lang="en-US" altLang="zh-CN" sz="4000" dirty="0">
                <a:solidFill>
                  <a:srgbClr val="FF0000"/>
                </a:solidFill>
                <a:latin typeface="+mj-ea"/>
                <a:ea typeface="+mj-ea"/>
              </a:rPr>
              <a:t>1.6</a:t>
            </a:r>
            <a:r>
              <a:rPr lang="zh-CN" altLang="en-US" sz="4000" dirty="0">
                <a:solidFill>
                  <a:srgbClr val="000000"/>
                </a:solidFill>
                <a:latin typeface="+mj-ea"/>
                <a:ea typeface="+mj-ea"/>
              </a:rPr>
              <a:t>＝</a:t>
            </a:r>
            <a:r>
              <a:rPr lang="en-US" altLang="zh-CN" sz="4000" dirty="0">
                <a:solidFill>
                  <a:srgbClr val="FF0000"/>
                </a:solidFill>
                <a:latin typeface="+mj-ea"/>
                <a:ea typeface="+mj-ea"/>
              </a:rPr>
              <a:t>60</a:t>
            </a:r>
            <a:r>
              <a:rPr lang="en-US" altLang="zh-CN" sz="4000" dirty="0">
                <a:solidFill>
                  <a:srgbClr val="000000"/>
                </a:solidFill>
                <a:latin typeface="+mj-ea"/>
                <a:ea typeface="+mj-ea"/>
              </a:rPr>
              <a:t>:40</a:t>
            </a:r>
            <a:endParaRPr lang="en-US" altLang="zh-CN" sz="4000" dirty="0">
              <a:latin typeface="+mj-ea"/>
              <a:ea typeface="+mj-ea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515959" y="3941928"/>
            <a:ext cx="805656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组</a:t>
            </a:r>
            <a:r>
              <a:rPr lang="zh-CN" altLang="en-US" sz="32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成比例的四个数，叫做比例的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项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两</a:t>
            </a:r>
            <a:r>
              <a:rPr lang="zh-CN" altLang="en-US" sz="32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端的两项叫做比例的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外项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中</a:t>
            </a:r>
            <a:r>
              <a:rPr lang="zh-CN" altLang="en-US" sz="32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间的两项叫做比例的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内项</a:t>
            </a:r>
            <a:r>
              <a:rPr lang="zh-CN" altLang="en-US" sz="32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2857488" y="2358224"/>
            <a:ext cx="215108" cy="642942"/>
            <a:chOff x="3071008" y="2358224"/>
            <a:chExt cx="215108" cy="642942"/>
          </a:xfrm>
        </p:grpSpPr>
        <p:cxnSp>
          <p:nvCxnSpPr>
            <p:cNvPr id="35" name="直接箭头连接符 34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071802" y="3000372"/>
              <a:ext cx="21431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4143372" y="2357430"/>
            <a:ext cx="214314" cy="642942"/>
            <a:chOff x="4071934" y="2357430"/>
            <a:chExt cx="214314" cy="642942"/>
          </a:xfrm>
        </p:grpSpPr>
        <p:cxnSp>
          <p:nvCxnSpPr>
            <p:cNvPr id="40" name="直接箭头连接符 39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071934" y="3000372"/>
              <a:ext cx="21431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>
            <a:off x="3137969" y="271462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内项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785917" y="2357430"/>
            <a:ext cx="1214446" cy="1285884"/>
            <a:chOff x="3071008" y="2358224"/>
            <a:chExt cx="911676" cy="642942"/>
          </a:xfrm>
        </p:grpSpPr>
        <p:cxnSp>
          <p:nvCxnSpPr>
            <p:cNvPr id="46" name="直接箭头连接符 45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071802" y="3000372"/>
              <a:ext cx="9108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4143372" y="2357430"/>
            <a:ext cx="928694" cy="1285884"/>
            <a:chOff x="3821901" y="2357430"/>
            <a:chExt cx="464347" cy="642942"/>
          </a:xfrm>
        </p:grpSpPr>
        <p:cxnSp>
          <p:nvCxnSpPr>
            <p:cNvPr id="50" name="直接箭头连接符 49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3821901" y="3000372"/>
              <a:ext cx="46434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52"/>
          <p:cNvSpPr/>
          <p:nvPr/>
        </p:nvSpPr>
        <p:spPr>
          <a:xfrm>
            <a:off x="3071802" y="334429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外项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1" grpId="0"/>
      <p:bldP spid="44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357422" y="71414"/>
            <a:ext cx="4184641" cy="2857520"/>
            <a:chOff x="2357422" y="71414"/>
            <a:chExt cx="4184641" cy="2857520"/>
          </a:xfrm>
        </p:grpSpPr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2357422" y="71414"/>
              <a:ext cx="4184641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>
                <a:buFontTx/>
                <a:buNone/>
              </a:pPr>
              <a:endParaRPr lang="en-US" altLang="zh-CN" sz="4000" b="0" u="sng" dirty="0">
                <a:solidFill>
                  <a:srgbClr val="000000"/>
                </a:solidFill>
                <a:latin typeface="+mj-ea"/>
                <a:ea typeface="+mj-ea"/>
              </a:endParaRPr>
            </a:p>
            <a:p>
              <a:pPr eaLnBrk="0" hangingPunct="0">
                <a:buFontTx/>
                <a:buNone/>
              </a:pPr>
              <a:r>
                <a:rPr lang="en-US" altLang="zh-CN" sz="4000" dirty="0">
                  <a:solidFill>
                    <a:srgbClr val="000000"/>
                  </a:solidFill>
                  <a:latin typeface="+mj-ea"/>
                  <a:ea typeface="+mj-ea"/>
                </a:rPr>
                <a:t>2.4:</a:t>
              </a:r>
              <a:r>
                <a:rPr lang="en-US" altLang="zh-CN" sz="4000" dirty="0">
                  <a:solidFill>
                    <a:srgbClr val="FF0000"/>
                  </a:solidFill>
                  <a:latin typeface="+mj-ea"/>
                  <a:ea typeface="+mj-ea"/>
                </a:rPr>
                <a:t>1.6</a:t>
              </a:r>
              <a:r>
                <a:rPr lang="zh-CN" altLang="en-US" sz="4000" dirty="0">
                  <a:solidFill>
                    <a:srgbClr val="000000"/>
                  </a:solidFill>
                  <a:latin typeface="+mj-ea"/>
                  <a:ea typeface="+mj-ea"/>
                </a:rPr>
                <a:t>＝</a:t>
              </a:r>
              <a:r>
                <a:rPr lang="en-US" altLang="zh-CN" sz="4000" dirty="0">
                  <a:solidFill>
                    <a:srgbClr val="FF0000"/>
                  </a:solidFill>
                  <a:latin typeface="+mj-ea"/>
                  <a:ea typeface="+mj-ea"/>
                </a:rPr>
                <a:t>60</a:t>
              </a:r>
              <a:r>
                <a:rPr lang="en-US" altLang="zh-CN" sz="4000" dirty="0">
                  <a:solidFill>
                    <a:srgbClr val="000000"/>
                  </a:solidFill>
                  <a:latin typeface="+mj-ea"/>
                  <a:ea typeface="+mj-ea"/>
                </a:rPr>
                <a:t>:40</a:t>
              </a:r>
              <a:endParaRPr lang="en-US" altLang="zh-CN" sz="4000" dirty="0">
                <a:latin typeface="+mj-ea"/>
                <a:ea typeface="+mj-ea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684543" y="1358092"/>
              <a:ext cx="215108" cy="642942"/>
              <a:chOff x="3071008" y="2358224"/>
              <a:chExt cx="215108" cy="642942"/>
            </a:xfrm>
          </p:grpSpPr>
          <p:cxnSp>
            <p:nvCxnSpPr>
              <p:cNvPr id="16" name="直接箭头连接符 15"/>
              <p:cNvCxnSpPr/>
              <p:nvPr/>
            </p:nvCxnSpPr>
            <p:spPr>
              <a:xfrm rot="5400000" flipH="1" flipV="1">
                <a:off x="2750331" y="2678901"/>
                <a:ext cx="642942" cy="158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071802" y="3000372"/>
                <a:ext cx="21431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>
              <a:off x="4970427" y="1357298"/>
              <a:ext cx="214314" cy="642942"/>
              <a:chOff x="4071934" y="2357430"/>
              <a:chExt cx="214314" cy="642942"/>
            </a:xfrm>
          </p:grpSpPr>
          <p:cxnSp>
            <p:nvCxnSpPr>
              <p:cNvPr id="20" name="直接箭头连接符 19"/>
              <p:cNvCxnSpPr/>
              <p:nvPr/>
            </p:nvCxnSpPr>
            <p:spPr>
              <a:xfrm rot="5400000" flipH="1" flipV="1">
                <a:off x="3963983" y="2678107"/>
                <a:ext cx="642942" cy="158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4071934" y="3000372"/>
                <a:ext cx="21431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矩形 26"/>
            <p:cNvSpPr/>
            <p:nvPr/>
          </p:nvSpPr>
          <p:spPr>
            <a:xfrm>
              <a:off x="3965024" y="1714488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内项</a:t>
              </a:r>
              <a:endPara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612972" y="1357298"/>
              <a:ext cx="1214446" cy="1285884"/>
              <a:chOff x="3071008" y="2358224"/>
              <a:chExt cx="911676" cy="642942"/>
            </a:xfrm>
          </p:grpSpPr>
          <p:cxnSp>
            <p:nvCxnSpPr>
              <p:cNvPr id="29" name="直接箭头连接符 28"/>
              <p:cNvCxnSpPr/>
              <p:nvPr/>
            </p:nvCxnSpPr>
            <p:spPr>
              <a:xfrm rot="5400000" flipH="1" flipV="1">
                <a:off x="2750331" y="2678901"/>
                <a:ext cx="642942" cy="158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3071802" y="3000372"/>
                <a:ext cx="91088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/>
            <p:cNvGrpSpPr/>
            <p:nvPr/>
          </p:nvGrpSpPr>
          <p:grpSpPr>
            <a:xfrm>
              <a:off x="4970427" y="1357298"/>
              <a:ext cx="928694" cy="1285884"/>
              <a:chOff x="3821901" y="2357430"/>
              <a:chExt cx="464347" cy="642942"/>
            </a:xfrm>
          </p:grpSpPr>
          <p:cxnSp>
            <p:nvCxnSpPr>
              <p:cNvPr id="32" name="直接箭头连接符 31"/>
              <p:cNvCxnSpPr/>
              <p:nvPr/>
            </p:nvCxnSpPr>
            <p:spPr>
              <a:xfrm rot="5400000" flipH="1" flipV="1">
                <a:off x="3963983" y="2678107"/>
                <a:ext cx="642942" cy="158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821901" y="3000372"/>
                <a:ext cx="464347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矩形 33"/>
            <p:cNvSpPr/>
            <p:nvPr/>
          </p:nvSpPr>
          <p:spPr>
            <a:xfrm>
              <a:off x="3898857" y="2344159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外项</a:t>
              </a:r>
              <a:endPara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785786" y="4786322"/>
            <a:ext cx="73421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2.4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仍然是外项，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1.6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仍然是内项。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28596" y="3286132"/>
            <a:ext cx="7786742" cy="1143000"/>
            <a:chOff x="428596" y="3286132"/>
            <a:chExt cx="7786742" cy="1143000"/>
          </a:xfrm>
        </p:grpSpPr>
        <p:sp>
          <p:nvSpPr>
            <p:cNvPr id="37" name="Rectangle 18"/>
            <p:cNvSpPr>
              <a:spLocks noChangeArrowheads="1"/>
            </p:cNvSpPr>
            <p:nvPr/>
          </p:nvSpPr>
          <p:spPr bwMode="auto">
            <a:xfrm>
              <a:off x="428596" y="3500438"/>
              <a:ext cx="621510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如果把上面的比例写成分数形式：</a:t>
              </a:r>
              <a:endPara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aphicFrame>
          <p:nvGraphicFramePr>
            <p:cNvPr id="71681" name="Object 1"/>
            <p:cNvGraphicFramePr>
              <a:graphicFrameLocks noChangeAspect="1"/>
            </p:cNvGraphicFramePr>
            <p:nvPr/>
          </p:nvGraphicFramePr>
          <p:xfrm>
            <a:off x="6523063" y="3286132"/>
            <a:ext cx="1692275" cy="1143000"/>
          </p:xfrm>
          <a:graphic>
            <a:graphicData uri="http://schemas.openxmlformats.org/presentationml/2006/ole">
              <p:oleObj spid="_x0000_s71681" name="Equation" r:id="rId3" imgW="583920" imgH="393480" progId="">
                <p:embed/>
              </p:oleObj>
            </a:graphicData>
          </a:graphic>
        </p:graphicFrame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2844" y="714356"/>
            <a:ext cx="8715436" cy="2012860"/>
            <a:chOff x="214282" y="2357430"/>
            <a:chExt cx="8715436" cy="3690244"/>
          </a:xfrm>
        </p:grpSpPr>
        <p:sp>
          <p:nvSpPr>
            <p:cNvPr id="4" name="圆角矩形 3"/>
            <p:cNvSpPr/>
            <p:nvPr/>
          </p:nvSpPr>
          <p:spPr>
            <a:xfrm>
              <a:off x="285720" y="2357430"/>
              <a:ext cx="8572560" cy="235745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14282" y="2357432"/>
              <a:ext cx="8715436" cy="3690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3200" dirty="0" smtClean="0">
                  <a:solidFill>
                    <a:schemeClr val="tx1"/>
                  </a:solidFill>
                  <a:latin typeface="宋体" pitchFamily="2" charset="-122"/>
                </a:rPr>
                <a:t>  计算下面比例中两个外项的积和两个内项的积。比较一下，你能发现什么？                </a:t>
              </a:r>
            </a:p>
            <a:p>
              <a:pPr>
                <a:lnSpc>
                  <a:spcPct val="150000"/>
                </a:lnSpc>
              </a:pP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285720" y="2428868"/>
            <a:ext cx="4572032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  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2.4:1.6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:40</a:t>
            </a:r>
            <a:endParaRPr lang="en-US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428596" y="3625284"/>
            <a:ext cx="428628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           2.4×40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96</a:t>
            </a:r>
            <a:endParaRPr lang="en-US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428596" y="4415861"/>
            <a:ext cx="46434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           1.6×60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96</a:t>
            </a:r>
            <a:endParaRPr lang="en-US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5503863" y="2143124"/>
          <a:ext cx="1874837" cy="1143000"/>
        </p:xfrm>
        <a:graphic>
          <a:graphicData uri="http://schemas.openxmlformats.org/presentationml/2006/ole">
            <p:oleObj spid="_x0000_s75778" name="Equation" r:id="rId3" imgW="647640" imgH="393480" progId="">
              <p:embed/>
            </p:oleObj>
          </a:graphicData>
        </a:graphic>
      </p:graphicFrame>
      <p:sp>
        <p:nvSpPr>
          <p:cNvPr id="12" name="Text Box 32"/>
          <p:cNvSpPr txBox="1">
            <a:spLocks noChangeArrowheads="1"/>
          </p:cNvSpPr>
          <p:nvPr/>
        </p:nvSpPr>
        <p:spPr bwMode="auto">
          <a:xfrm>
            <a:off x="7286644" y="3500438"/>
            <a:ext cx="576262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endParaRPr lang="en-US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  <p:sp>
        <p:nvSpPr>
          <p:cNvPr id="13" name="Text Box 33"/>
          <p:cNvSpPr txBox="1">
            <a:spLocks noChangeArrowheads="1"/>
          </p:cNvSpPr>
          <p:nvPr/>
        </p:nvSpPr>
        <p:spPr bwMode="auto">
          <a:xfrm>
            <a:off x="7215206" y="4214818"/>
            <a:ext cx="576263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endParaRPr lang="en-US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Arial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86248" y="3630043"/>
            <a:ext cx="3786214" cy="584775"/>
            <a:chOff x="4857752" y="3571876"/>
            <a:chExt cx="3786214" cy="584775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4857752" y="3571876"/>
              <a:ext cx="3313113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       3×15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＝ </a:t>
              </a:r>
              <a:endParaRPr lang="en-US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4" name="Line 34"/>
            <p:cNvSpPr>
              <a:spLocks noChangeShapeType="1"/>
            </p:cNvSpPr>
            <p:nvPr/>
          </p:nvSpPr>
          <p:spPr bwMode="auto">
            <a:xfrm>
              <a:off x="7500958" y="4000504"/>
              <a:ext cx="11430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86248" y="4344423"/>
            <a:ext cx="3643338" cy="584775"/>
            <a:chOff x="4286248" y="4344423"/>
            <a:chExt cx="3643338" cy="584775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4286248" y="4344423"/>
              <a:ext cx="2663825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       5×9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＝</a:t>
              </a:r>
              <a:endParaRPr lang="en-US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Line 35"/>
            <p:cNvSpPr>
              <a:spLocks noChangeShapeType="1"/>
            </p:cNvSpPr>
            <p:nvPr/>
          </p:nvSpPr>
          <p:spPr bwMode="auto">
            <a:xfrm>
              <a:off x="6858016" y="4786322"/>
              <a:ext cx="107157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sz="320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9" name="Group 40"/>
          <p:cNvGrpSpPr>
            <a:grpSpLocks/>
          </p:cNvGrpSpPr>
          <p:nvPr/>
        </p:nvGrpSpPr>
        <p:grpSpPr bwMode="auto">
          <a:xfrm>
            <a:off x="218288" y="5429264"/>
            <a:ext cx="6558265" cy="671513"/>
            <a:chOff x="1613" y="3392"/>
            <a:chExt cx="4058" cy="423"/>
          </a:xfrm>
        </p:grpSpPr>
        <p:sp>
          <p:nvSpPr>
            <p:cNvPr id="20" name="AutoShape 27"/>
            <p:cNvSpPr>
              <a:spLocks noChangeArrowheads="1"/>
            </p:cNvSpPr>
            <p:nvPr/>
          </p:nvSpPr>
          <p:spPr bwMode="auto">
            <a:xfrm>
              <a:off x="1613" y="3392"/>
              <a:ext cx="3934" cy="363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latin typeface="华文楷体" pitchFamily="2" charset="-122"/>
                <a:ea typeface="华文楷体" pitchFamily="2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Rectangle 39"/>
            <p:cNvSpPr>
              <a:spLocks noChangeArrowheads="1"/>
            </p:cNvSpPr>
            <p:nvPr/>
          </p:nvSpPr>
          <p:spPr bwMode="auto">
            <a:xfrm>
              <a:off x="1710" y="3407"/>
              <a:ext cx="3961" cy="408"/>
            </a:xfrm>
            <a:prstGeom prst="round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观察计算结果，你有什么发现吗？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1389009" y="857232"/>
            <a:ext cx="6754891" cy="647700"/>
            <a:chOff x="1383" y="3391"/>
            <a:chExt cx="4184" cy="408"/>
          </a:xfrm>
        </p:grpSpPr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1383" y="3392"/>
              <a:ext cx="4071" cy="363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latin typeface="华文楷体" pitchFamily="2" charset="-122"/>
                <a:ea typeface="华文楷体" pitchFamily="2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" name="Rectangle 41"/>
            <p:cNvSpPr>
              <a:spLocks noChangeArrowheads="1"/>
            </p:cNvSpPr>
            <p:nvPr/>
          </p:nvSpPr>
          <p:spPr bwMode="auto">
            <a:xfrm>
              <a:off x="1386" y="3391"/>
              <a:ext cx="4181" cy="408"/>
            </a:xfrm>
            <a:prstGeom prst="round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你能举一个例子，验证你的发现吗？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7158" y="1780278"/>
            <a:ext cx="8429684" cy="1077218"/>
            <a:chOff x="428596" y="1643050"/>
            <a:chExt cx="8429684" cy="1077218"/>
          </a:xfrm>
        </p:grpSpPr>
        <p:sp>
          <p:nvSpPr>
            <p:cNvPr id="7" name="圆角矩形 6"/>
            <p:cNvSpPr/>
            <p:nvPr/>
          </p:nvSpPr>
          <p:spPr>
            <a:xfrm>
              <a:off x="428596" y="1643050"/>
              <a:ext cx="8429684" cy="107157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Rectangle 54"/>
            <p:cNvSpPr>
              <a:spLocks noChangeArrowheads="1"/>
            </p:cNvSpPr>
            <p:nvPr/>
          </p:nvSpPr>
          <p:spPr bwMode="auto">
            <a:xfrm>
              <a:off x="428596" y="1643050"/>
              <a:ext cx="8424862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在</a:t>
              </a:r>
              <a:r>
                <a:rPr lang="zh-CN" altLang="en-US" sz="32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比例里，两个外项的积等于两个内项的积。这叫做</a:t>
              </a:r>
              <a:r>
                <a:rPr lang="zh-CN" altLang="en-US" sz="32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比例的基本性质</a:t>
              </a:r>
              <a:r>
                <a:rPr lang="zh-CN" altLang="en-US" sz="32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。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                </a:t>
              </a:r>
            </a:p>
          </p:txBody>
        </p:sp>
      </p:grpSp>
      <p:grpSp>
        <p:nvGrpSpPr>
          <p:cNvPr id="10" name="Group 46"/>
          <p:cNvGrpSpPr>
            <a:grpSpLocks/>
          </p:cNvGrpSpPr>
          <p:nvPr/>
        </p:nvGrpSpPr>
        <p:grpSpPr bwMode="auto">
          <a:xfrm>
            <a:off x="1571604" y="3286124"/>
            <a:ext cx="5573053" cy="647700"/>
            <a:chOff x="1292" y="2616"/>
            <a:chExt cx="3420" cy="408"/>
          </a:xfrm>
        </p:grpSpPr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1292" y="2626"/>
              <a:ext cx="3332" cy="347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zh-CN" altLang="zh-CN" sz="3200">
                <a:latin typeface="华文楷体" pitchFamily="2" charset="-122"/>
                <a:ea typeface="华文楷体" pitchFamily="2" charset="-122"/>
              </a:endParaRPr>
            </a:p>
            <a:p>
              <a:pPr>
                <a:buFontTx/>
                <a:buNone/>
              </a:pPr>
              <a:endParaRPr lang="zh-CN" altLang="zh-CN" sz="3200" b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Rectangle 43"/>
            <p:cNvSpPr>
              <a:spLocks noChangeArrowheads="1"/>
            </p:cNvSpPr>
            <p:nvPr/>
          </p:nvSpPr>
          <p:spPr bwMode="auto">
            <a:xfrm>
              <a:off x="1292" y="2616"/>
              <a:ext cx="3420" cy="408"/>
            </a:xfrm>
            <a:prstGeom prst="round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你能用字母表示这个性质吗？</a:t>
              </a:r>
            </a:p>
          </p:txBody>
        </p:sp>
      </p:grpSp>
      <p:grpSp>
        <p:nvGrpSpPr>
          <p:cNvPr id="13" name="Group 48"/>
          <p:cNvGrpSpPr>
            <a:grpSpLocks/>
          </p:cNvGrpSpPr>
          <p:nvPr/>
        </p:nvGrpSpPr>
        <p:grpSpPr bwMode="auto">
          <a:xfrm>
            <a:off x="1142973" y="4279906"/>
            <a:ext cx="8358189" cy="2078036"/>
            <a:chOff x="1099" y="3134"/>
            <a:chExt cx="5265" cy="1309"/>
          </a:xfrm>
        </p:grpSpPr>
        <p:grpSp>
          <p:nvGrpSpPr>
            <p:cNvPr id="14" name="Group 47"/>
            <p:cNvGrpSpPr>
              <a:grpSpLocks/>
            </p:cNvGrpSpPr>
            <p:nvPr/>
          </p:nvGrpSpPr>
          <p:grpSpPr bwMode="auto">
            <a:xfrm>
              <a:off x="1099" y="3134"/>
              <a:ext cx="5265" cy="1309"/>
              <a:chOff x="1099" y="3135"/>
              <a:chExt cx="5265" cy="1309"/>
            </a:xfrm>
          </p:grpSpPr>
          <p:sp>
            <p:nvSpPr>
              <p:cNvPr id="17" name="Rectangle 6"/>
              <p:cNvSpPr>
                <a:spLocks noChangeArrowheads="1"/>
              </p:cNvSpPr>
              <p:nvPr/>
            </p:nvSpPr>
            <p:spPr bwMode="auto">
              <a:xfrm>
                <a:off x="1099" y="3135"/>
                <a:ext cx="5265" cy="6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用字母表示比例的基本性质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：</a:t>
                </a:r>
                <a:endPara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pPr>
                  <a:buFontTx/>
                  <a:buNone/>
                </a:pPr>
                <a:r>
                  <a:rPr lang="en-US" altLang="zh-CN" sz="3200" b="0" i="1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  <a:cs typeface="Times New Roman" pitchFamily="18" charset="0"/>
                  </a:rPr>
                  <a:t>             </a:t>
                </a:r>
                <a:r>
                  <a:rPr lang="en-US" altLang="zh-CN" sz="3200" b="0" i="1" dirty="0" smtClean="0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  <a:cs typeface="Times New Roman" pitchFamily="18" charset="0"/>
                  </a:rPr>
                  <a:t>a</a:t>
                </a:r>
                <a:r>
                  <a:rPr lang="en-US" altLang="zh-CN" sz="3200" b="0" dirty="0" smtClean="0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  <a:cs typeface="Times New Roman" pitchFamily="18" charset="0"/>
                  </a:rPr>
                  <a:t>:</a:t>
                </a:r>
                <a:r>
                  <a:rPr lang="en-US" altLang="zh-CN" sz="3200" b="0" i="1" dirty="0" smtClean="0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  <a:cs typeface="Times New Roman" pitchFamily="18" charset="0"/>
                  </a:rPr>
                  <a:t>b</a:t>
                </a:r>
                <a:r>
                  <a:rPr lang="zh-CN" altLang="en-US" sz="3200" b="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  <a:cs typeface="Times New Roman" pitchFamily="18" charset="0"/>
                  </a:rPr>
                  <a:t>＝</a:t>
                </a:r>
                <a:r>
                  <a:rPr lang="en-US" altLang="zh-CN" sz="3200" b="0" i="1" dirty="0" smtClean="0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  <a:cs typeface="Times New Roman" pitchFamily="18" charset="0"/>
                  </a:rPr>
                  <a:t>c</a:t>
                </a:r>
                <a:r>
                  <a:rPr lang="en-US" altLang="zh-CN" sz="3200" b="0" dirty="0" smtClean="0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  <a:cs typeface="Times New Roman" pitchFamily="18" charset="0"/>
                  </a:rPr>
                  <a:t>:</a:t>
                </a:r>
                <a:r>
                  <a:rPr lang="en-US" altLang="zh-CN" sz="3200" b="0" i="1" dirty="0" smtClean="0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  <a:cs typeface="Times New Roman" pitchFamily="18" charset="0"/>
                  </a:rPr>
                  <a:t>d</a:t>
                </a:r>
                <a:r>
                  <a:rPr lang="en-US" altLang="zh-CN" sz="3200" b="0" dirty="0" smtClean="0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  <a:cs typeface="Times New Roman" pitchFamily="18" charset="0"/>
                  </a:rPr>
                  <a:t>(</a:t>
                </a:r>
                <a:r>
                  <a:rPr lang="en-US" altLang="zh-CN" sz="3200" b="0" i="1" dirty="0" smtClean="0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  <a:cs typeface="Times New Roman" pitchFamily="18" charset="0"/>
                  </a:rPr>
                  <a:t>b</a:t>
                </a:r>
                <a:r>
                  <a:rPr lang="zh-CN" altLang="en-US" sz="3200" b="0" i="1" dirty="0" smtClean="0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  <a:cs typeface="Times New Roman" pitchFamily="18" charset="0"/>
                  </a:rPr>
                  <a:t>，</a:t>
                </a:r>
                <a:r>
                  <a:rPr lang="en-US" altLang="zh-CN" sz="3200" b="0" i="1" dirty="0" smtClean="0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  <a:cs typeface="Times New Roman" pitchFamily="18" charset="0"/>
                  </a:rPr>
                  <a:t>d</a:t>
                </a:r>
                <a:r>
                  <a:rPr lang="en-US" altLang="zh-CN" sz="3200" b="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  <a:cs typeface="Times New Roman" pitchFamily="18" charset="0"/>
                  </a:rPr>
                  <a:t>≠</a:t>
                </a:r>
                <a:r>
                  <a:rPr lang="en-US" altLang="zh-CN" sz="3200" b="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0)</a:t>
                </a:r>
                <a:r>
                  <a:rPr lang="en-US" altLang="zh-CN" sz="3200" b="0" i="1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</a:t>
                </a:r>
              </a:p>
            </p:txBody>
          </p:sp>
          <p:graphicFrame>
            <p:nvGraphicFramePr>
              <p:cNvPr id="18" name="Object 8"/>
              <p:cNvGraphicFramePr>
                <a:graphicFrameLocks noChangeAspect="1"/>
              </p:cNvGraphicFramePr>
              <p:nvPr/>
            </p:nvGraphicFramePr>
            <p:xfrm>
              <a:off x="2608" y="3672"/>
              <a:ext cx="404" cy="772"/>
            </p:xfrm>
            <a:graphic>
              <a:graphicData uri="http://schemas.openxmlformats.org/presentationml/2006/ole">
                <p:oleObj spid="_x0000_s76802" name="公式" r:id="rId3" imgW="152280" imgH="393480" progId="">
                  <p:embed/>
                </p:oleObj>
              </a:graphicData>
            </a:graphic>
          </p:graphicFrame>
          <p:graphicFrame>
            <p:nvGraphicFramePr>
              <p:cNvPr id="19" name="Object 7"/>
              <p:cNvGraphicFramePr>
                <a:graphicFrameLocks noChangeAspect="1"/>
              </p:cNvGraphicFramePr>
              <p:nvPr/>
            </p:nvGraphicFramePr>
            <p:xfrm>
              <a:off x="3742" y="3673"/>
              <a:ext cx="318" cy="771"/>
            </p:xfrm>
            <a:graphic>
              <a:graphicData uri="http://schemas.openxmlformats.org/presentationml/2006/ole">
                <p:oleObj spid="_x0000_s76803" name="公式" r:id="rId4" imgW="164880" imgH="393480" progId="">
                  <p:embed/>
                </p:oleObj>
              </a:graphicData>
            </a:graphic>
          </p:graphicFrame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2812" y="3822"/>
                <a:ext cx="839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>
                  <a:buFontTx/>
                  <a:buNone/>
                </a:pPr>
                <a:r>
                  <a:rPr lang="en-US" altLang="zh-CN" sz="40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4000" dirty="0">
                    <a:solidFill>
                      <a:schemeClr val="tx1"/>
                    </a:solidFill>
                    <a:ea typeface="宋体" pitchFamily="2" charset="-122"/>
                    <a:cs typeface="Times New Roman" pitchFamily="18" charset="0"/>
                  </a:rPr>
                  <a:t>＝</a:t>
                </a:r>
                <a:r>
                  <a:rPr lang="zh-CN" altLang="en-US" sz="1000" b="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  </a:t>
                </a:r>
                <a:endParaRPr lang="zh-CN" altLang="en-US" sz="1800" b="0" dirty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1" name="Text Box 16"/>
              <p:cNvSpPr txBox="1">
                <a:spLocks noChangeArrowheads="1"/>
              </p:cNvSpPr>
              <p:nvPr/>
            </p:nvSpPr>
            <p:spPr bwMode="auto">
              <a:xfrm rot="10765667" flipV="1">
                <a:off x="1685" y="3849"/>
                <a:ext cx="404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或</a:t>
                </a:r>
              </a:p>
            </p:txBody>
          </p:sp>
        </p:grpSp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3017" y="3958"/>
              <a:ext cx="712" cy="2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 flipV="1">
              <a:off x="3017" y="3958"/>
              <a:ext cx="726" cy="1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右大括号 38"/>
          <p:cNvSpPr>
            <a:spLocks/>
          </p:cNvSpPr>
          <p:nvPr/>
        </p:nvSpPr>
        <p:spPr bwMode="auto">
          <a:xfrm>
            <a:off x="6643702" y="4429132"/>
            <a:ext cx="222205" cy="1798651"/>
          </a:xfrm>
          <a:prstGeom prst="rightBrace">
            <a:avLst>
              <a:gd name="adj1" fmla="val 57511"/>
              <a:gd name="adj2" fmla="val 50000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buFontTx/>
              <a:buNone/>
            </a:pPr>
            <a:endParaRPr lang="zh-CN" altLang="en-US"/>
          </a:p>
        </p:txBody>
      </p:sp>
      <p:sp>
        <p:nvSpPr>
          <p:cNvPr id="23" name="Text Box 62"/>
          <p:cNvSpPr txBox="1">
            <a:spLocks noChangeArrowheads="1"/>
          </p:cNvSpPr>
          <p:nvPr/>
        </p:nvSpPr>
        <p:spPr bwMode="auto">
          <a:xfrm>
            <a:off x="7169120" y="5010157"/>
            <a:ext cx="161925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0" i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ad</a:t>
            </a:r>
            <a:r>
              <a:rPr lang="zh-CN" altLang="en-US" sz="3200" b="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＝</a:t>
            </a:r>
            <a:r>
              <a:rPr lang="en-US" altLang="zh-CN" sz="3200" b="0" i="1" dirty="0" err="1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bc</a:t>
            </a:r>
            <a:endParaRPr lang="en-US" altLang="zh-CN" sz="3200" b="0" i="1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24" name="Line 63"/>
          <p:cNvSpPr>
            <a:spLocks noChangeShapeType="1"/>
          </p:cNvSpPr>
          <p:nvPr/>
        </p:nvSpPr>
        <p:spPr bwMode="auto">
          <a:xfrm>
            <a:off x="6899245" y="5313369"/>
            <a:ext cx="2889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28596" y="928670"/>
            <a:ext cx="5128327" cy="933212"/>
            <a:chOff x="428596" y="928670"/>
            <a:chExt cx="5128327" cy="933212"/>
          </a:xfrm>
        </p:grpSpPr>
        <p:sp>
          <p:nvSpPr>
            <p:cNvPr id="32" name="圆角矩形 31"/>
            <p:cNvSpPr/>
            <p:nvPr/>
          </p:nvSpPr>
          <p:spPr>
            <a:xfrm>
              <a:off x="428596" y="928670"/>
              <a:ext cx="5072098" cy="85725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428596" y="1000108"/>
              <a:ext cx="5128327" cy="861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判断两个比能否组成比</a:t>
              </a:r>
              <a:r>
                <a:rPr lang="zh-CN" altLang="en-US" sz="3200" b="1" dirty="0" smtClean="0">
                  <a:solidFill>
                    <a:schemeClr val="tx1"/>
                  </a:solidFill>
                </a:rPr>
                <a:t>例：</a:t>
              </a:r>
              <a:endParaRPr lang="zh-CN" altLang="en-US" sz="3200" b="1" dirty="0">
                <a:solidFill>
                  <a:schemeClr val="tx1"/>
                </a:solidFill>
              </a:endParaRPr>
            </a:p>
            <a:p>
              <a:endParaRPr lang="en-US" altLang="zh-CN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28662" y="2571744"/>
            <a:ext cx="2428892" cy="857256"/>
            <a:chOff x="428596" y="857232"/>
            <a:chExt cx="2428892" cy="857256"/>
          </a:xfrm>
        </p:grpSpPr>
        <p:sp>
          <p:nvSpPr>
            <p:cNvPr id="35" name="圆角矩形 34"/>
            <p:cNvSpPr/>
            <p:nvPr/>
          </p:nvSpPr>
          <p:spPr>
            <a:xfrm>
              <a:off x="428596" y="857232"/>
              <a:ext cx="2428892" cy="85725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428596" y="1000108"/>
              <a:ext cx="223651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比例的意义</a:t>
              </a:r>
              <a:endPara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28662" y="3857628"/>
            <a:ext cx="3071834" cy="857256"/>
            <a:chOff x="428596" y="857232"/>
            <a:chExt cx="3071834" cy="857256"/>
          </a:xfrm>
        </p:grpSpPr>
        <p:sp>
          <p:nvSpPr>
            <p:cNvPr id="38" name="圆角矩形 37"/>
            <p:cNvSpPr/>
            <p:nvPr/>
          </p:nvSpPr>
          <p:spPr>
            <a:xfrm>
              <a:off x="428596" y="857232"/>
              <a:ext cx="3071834" cy="85725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 Box 5"/>
            <p:cNvSpPr txBox="1">
              <a:spLocks noChangeArrowheads="1"/>
            </p:cNvSpPr>
            <p:nvPr/>
          </p:nvSpPr>
          <p:spPr bwMode="auto">
            <a:xfrm>
              <a:off x="428596" y="1000108"/>
              <a:ext cx="305724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比例的基本性质</a:t>
              </a:r>
              <a:endPara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0" name="Picture 2" descr="C:\Users\Administrator\Desktop\QQ图片20160524104635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1857364"/>
            <a:ext cx="2876550" cy="2876550"/>
          </a:xfrm>
          <a:prstGeom prst="rect">
            <a:avLst/>
          </a:prstGeom>
          <a:noFill/>
        </p:spPr>
      </p:pic>
      <p:grpSp>
        <p:nvGrpSpPr>
          <p:cNvPr id="41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42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3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625084" y="116682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34958" y="798267"/>
            <a:ext cx="921547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</a:rPr>
              <a:t>应用比例的基本性质，判断下面哪组中的两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</a:rPr>
              <a:t>   个比</a:t>
            </a:r>
            <a:r>
              <a:rPr lang="en-US" altLang="zh-CN" sz="3200" dirty="0" smtClean="0">
                <a:solidFill>
                  <a:schemeClr val="tx1"/>
                </a:solidFill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</a:rPr>
              <a:t>可以组成比例。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2844" y="2696711"/>
            <a:ext cx="28082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:3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8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5</a:t>
            </a:r>
          </a:p>
        </p:txBody>
      </p:sp>
      <p:sp>
        <p:nvSpPr>
          <p:cNvPr id="12" name="矩形 11"/>
          <p:cNvSpPr/>
          <p:nvPr/>
        </p:nvSpPr>
        <p:spPr>
          <a:xfrm>
            <a:off x="714348" y="3352924"/>
            <a:ext cx="6000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6×5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3×8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6∶3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8∶5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不能组成比例。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27"/>
          <p:cNvSpPr>
            <a:spLocks noChangeArrowheads="1"/>
          </p:cNvSpPr>
          <p:nvPr/>
        </p:nvSpPr>
        <p:spPr bwMode="auto">
          <a:xfrm>
            <a:off x="4714876" y="2696711"/>
            <a:ext cx="40719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0.2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:2.5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4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</a:rPr>
              <a:t>50</a:t>
            </a:r>
          </a:p>
        </p:txBody>
      </p:sp>
      <p:sp>
        <p:nvSpPr>
          <p:cNvPr id="18" name="矩形 17"/>
          <p:cNvSpPr/>
          <p:nvPr/>
        </p:nvSpPr>
        <p:spPr>
          <a:xfrm>
            <a:off x="5072066" y="3352924"/>
            <a:ext cx="4929190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2×50=2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5×4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所以可以组成比例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2∶2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5=4∶50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20713" y="1071563"/>
          <a:ext cx="2832100" cy="1143000"/>
        </p:xfrm>
        <a:graphic>
          <a:graphicData uri="http://schemas.openxmlformats.org/presentationml/2006/ole">
            <p:oleObj spid="_x0000_s63490" name="Equation" r:id="rId3" imgW="977760" imgH="393480" progId="">
              <p:embed/>
            </p:oleObj>
          </a:graphicData>
        </a:graphic>
      </p:graphicFrame>
      <p:graphicFrame>
        <p:nvGraphicFramePr>
          <p:cNvPr id="63491" name="Object 3"/>
          <p:cNvGraphicFramePr>
            <a:graphicFrameLocks noChangeAspect="1"/>
          </p:cNvGraphicFramePr>
          <p:nvPr/>
        </p:nvGraphicFramePr>
        <p:xfrm>
          <a:off x="4581525" y="1071563"/>
          <a:ext cx="3198813" cy="1143000"/>
        </p:xfrm>
        <a:graphic>
          <a:graphicData uri="http://schemas.openxmlformats.org/presentationml/2006/ole">
            <p:oleObj spid="_x0000_s63491" name="Equation" r:id="rId4" imgW="1104840" imgH="393480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928662" y="384435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可以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组成比例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3492" name="Object 4"/>
          <p:cNvGraphicFramePr>
            <a:graphicFrameLocks noChangeAspect="1"/>
          </p:cNvGraphicFramePr>
          <p:nvPr/>
        </p:nvGraphicFramePr>
        <p:xfrm>
          <a:off x="1141413" y="4786330"/>
          <a:ext cx="2205037" cy="1143000"/>
        </p:xfrm>
        <a:graphic>
          <a:graphicData uri="http://schemas.openxmlformats.org/presentationml/2006/ole">
            <p:oleObj spid="_x0000_s63492" name="Equation" r:id="rId5" imgW="761760" imgH="393480" progId="">
              <p:embed/>
            </p:oleObj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5127650" y="3873515"/>
          <a:ext cx="3087688" cy="1770063"/>
        </p:xfrm>
        <a:graphic>
          <a:graphicData uri="http://schemas.openxmlformats.org/presentationml/2006/ole">
            <p:oleObj spid="_x0000_s63493" name="Equation" r:id="rId6" imgW="1066680" imgH="609480" progId="">
              <p:embed/>
            </p:oleObj>
          </a:graphicData>
        </a:graphic>
      </p:graphicFrame>
      <p:graphicFrame>
        <p:nvGraphicFramePr>
          <p:cNvPr id="63494" name="Object 6"/>
          <p:cNvGraphicFramePr>
            <a:graphicFrameLocks noChangeAspect="1"/>
          </p:cNvGraphicFramePr>
          <p:nvPr/>
        </p:nvGraphicFramePr>
        <p:xfrm>
          <a:off x="1039804" y="2428876"/>
          <a:ext cx="2389188" cy="1143000"/>
        </p:xfrm>
        <a:graphic>
          <a:graphicData uri="http://schemas.openxmlformats.org/presentationml/2006/ole">
            <p:oleObj spid="_x0000_s63494" name="Equation" r:id="rId7" imgW="825480" imgH="393480" progId="">
              <p:embed/>
            </p:oleObj>
          </a:graphicData>
        </a:graphic>
      </p:graphicFrame>
      <p:graphicFrame>
        <p:nvGraphicFramePr>
          <p:cNvPr id="63495" name="Object 7"/>
          <p:cNvGraphicFramePr>
            <a:graphicFrameLocks noChangeAspect="1"/>
          </p:cNvGraphicFramePr>
          <p:nvPr/>
        </p:nvGraphicFramePr>
        <p:xfrm>
          <a:off x="5194300" y="2428875"/>
          <a:ext cx="2573338" cy="1143000"/>
        </p:xfrm>
        <a:graphic>
          <a:graphicData uri="http://schemas.openxmlformats.org/presentationml/2006/ole">
            <p:oleObj spid="_x0000_s63495" name="Equation" r:id="rId8" imgW="88884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5396</TotalTime>
  <Words>934</Words>
  <Application>Microsoft Office PowerPoint</Application>
  <PresentationFormat>全屏显示(4:3)</PresentationFormat>
  <Paragraphs>175</Paragraphs>
  <Slides>23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Office 主题</vt:lpstr>
      <vt:lpstr>Equation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人教版数学六年级下册第4单元</dc:title>
  <dc:creator>吉林梓翰教育图书有限公司</dc:creator>
  <cp:lastModifiedBy>lenovop</cp:lastModifiedBy>
  <cp:revision>965</cp:revision>
  <dcterms:created xsi:type="dcterms:W3CDTF">2015-11-21T07:20:00Z</dcterms:created>
  <dcterms:modified xsi:type="dcterms:W3CDTF">2021-11-01T03:17:32Z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